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8" r:id="rId6"/>
    <p:sldId id="262" r:id="rId7"/>
    <p:sldId id="261" r:id="rId8"/>
    <p:sldId id="260" r:id="rId9"/>
    <p:sldId id="263" r:id="rId10"/>
    <p:sldId id="277" r:id="rId11"/>
    <p:sldId id="286" r:id="rId12"/>
    <p:sldId id="266" r:id="rId13"/>
    <p:sldId id="269" r:id="rId14"/>
    <p:sldId id="281" r:id="rId15"/>
    <p:sldId id="267" r:id="rId16"/>
    <p:sldId id="270" r:id="rId17"/>
    <p:sldId id="282" r:id="rId18"/>
    <p:sldId id="268" r:id="rId19"/>
    <p:sldId id="271" r:id="rId20"/>
    <p:sldId id="283" r:id="rId21"/>
    <p:sldId id="279" r:id="rId22"/>
    <p:sldId id="280" r:id="rId23"/>
    <p:sldId id="284" r:id="rId24"/>
    <p:sldId id="265" r:id="rId25"/>
    <p:sldId id="272" r:id="rId26"/>
    <p:sldId id="285" r:id="rId27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5" autoAdjust="0"/>
  </p:normalViewPr>
  <p:slideViewPr>
    <p:cSldViewPr snapToGrid="0" snapToObjects="1">
      <p:cViewPr>
        <p:scale>
          <a:sx n="100" d="100"/>
          <a:sy n="100" d="100"/>
        </p:scale>
        <p:origin x="-1488" y="-7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-3880" y="-112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9938-EE74-6F43-B6CB-3E609FAB85C8}" type="datetimeFigureOut">
              <a:rPr lang="en-US" smtClean="0"/>
              <a:t>17/02/21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E9E-4354-5D4B-A40A-CFC452A8E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CLICK TOO FAST THROUGH THE ANIMATIONS!!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  <a:p>
            <a:r>
              <a:rPr lang="en-GB" dirty="0" smtClean="0"/>
              <a:t>Explain the difference between the two</a:t>
            </a:r>
            <a:r>
              <a:rPr lang="en-GB" baseline="0" dirty="0" smtClean="0"/>
              <a:t> graphs: the upper is the absolute values (in </a:t>
            </a:r>
            <a:r>
              <a:rPr lang="en-GB" baseline="0" dirty="0" err="1" smtClean="0"/>
              <a:t>Rands</a:t>
            </a:r>
            <a:r>
              <a:rPr lang="en-GB" baseline="0" dirty="0" smtClean="0"/>
              <a:t>) and the lower is proportions of totals (in %).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9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GB" dirty="0" smtClean="0"/>
              <a:t>Seasons, consumption years, reference 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98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</a:t>
            </a:r>
            <a:r>
              <a:rPr lang="en-ZA" sz="3200" dirty="0"/>
              <a:t>59201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cm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w.melon, gnuts, roundnuts &amp; pumpkin) important (23%-38%)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&gt;50%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</a:t>
            </a:r>
            <a:endParaRPr lang="en-ZA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19300" y="3238500"/>
            <a:ext cx="2184400" cy="3614074"/>
            <a:chOff x="2019300" y="3238500"/>
            <a:chExt cx="2184400" cy="361407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19300" y="3238500"/>
              <a:ext cx="292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11400" y="3238500"/>
              <a:ext cx="419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311400" y="3238500"/>
              <a:ext cx="1181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311400" y="3238500"/>
              <a:ext cx="18923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930400" y="3530600"/>
            <a:ext cx="2273300" cy="2654300"/>
            <a:chOff x="1625600" y="3225800"/>
            <a:chExt cx="2273300" cy="26543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625600" y="3225800"/>
              <a:ext cx="914400" cy="265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425700" y="3225800"/>
              <a:ext cx="1143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2540000" y="3225800"/>
              <a:ext cx="6477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540000" y="3225800"/>
              <a:ext cx="13589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270000" y="4081900"/>
            <a:ext cx="2933700" cy="1760100"/>
            <a:chOff x="-1549400" y="3815200"/>
            <a:chExt cx="2933700" cy="176010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-1549400" y="3815200"/>
              <a:ext cx="749300" cy="176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-1549400" y="3815200"/>
              <a:ext cx="1460500" cy="160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-1549400" y="3815200"/>
              <a:ext cx="2222500" cy="15070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-1549400" y="3815200"/>
              <a:ext cx="2933700" cy="140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4" grpId="1" uiExpand="1" build="p" bldLvl="2"/>
      <p:bldP spid="14" grpId="2" uiExpand="1" build="allAtOnce"/>
      <p:bldP spid="14" grpId="3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cm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2685"/>
            <a:ext cx="5096256" cy="2578608"/>
          </a:xfrm>
          <a:prstGeom prst="rect">
            <a:avLst/>
          </a:prstGeom>
        </p:spPr>
      </p:pic>
      <p:pic>
        <p:nvPicPr>
          <p:cNvPr id="5" name="Picture 4" descr="zalcm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79600"/>
            <a:ext cx="5096256" cy="2578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7756" y="3487121"/>
            <a:ext cx="1803844" cy="3693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 high (up to 45%)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 (BO &amp; M)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(VP &amp; P)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(P)</a:t>
            </a:r>
            <a:endParaRPr lang="en-ZA" dirty="0"/>
          </a:p>
        </p:txBody>
      </p:sp>
      <p:grpSp>
        <p:nvGrpSpPr>
          <p:cNvPr id="67" name="Group 66"/>
          <p:cNvGrpSpPr/>
          <p:nvPr/>
        </p:nvGrpSpPr>
        <p:grpSpPr>
          <a:xfrm>
            <a:off x="2019300" y="3898900"/>
            <a:ext cx="4076700" cy="2806700"/>
            <a:chOff x="2019300" y="3898900"/>
            <a:chExt cx="4076700" cy="28067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108200" y="4081900"/>
              <a:ext cx="39878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730500" y="4081900"/>
              <a:ext cx="33655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4081900"/>
              <a:ext cx="27813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911600" y="4081900"/>
              <a:ext cx="2184400" cy="240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3911600" y="3898900"/>
              <a:ext cx="2184400" cy="18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3314700" y="4081900"/>
              <a:ext cx="2781300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2641600" y="4081900"/>
              <a:ext cx="34544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019300" y="4081900"/>
              <a:ext cx="40767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14700" y="3175000"/>
            <a:ext cx="2781300" cy="2667000"/>
            <a:chOff x="3314700" y="3175000"/>
            <a:chExt cx="2781300" cy="26670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5588981"/>
              <a:ext cx="2184400" cy="1768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253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911600" y="3175000"/>
              <a:ext cx="2184400" cy="24139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3314700" y="3683000"/>
              <a:ext cx="2781300" cy="19059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324100"/>
            <a:chOff x="2019300" y="3987800"/>
            <a:chExt cx="4076700" cy="2324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5969000"/>
              <a:ext cx="3987800" cy="342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730500" y="5842000"/>
              <a:ext cx="3365500" cy="469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641600" y="3987800"/>
              <a:ext cx="3454400" cy="2324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019300" y="4081900"/>
              <a:ext cx="4076700" cy="2230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2641600" y="4144434"/>
            <a:ext cx="3454400" cy="2708140"/>
            <a:chOff x="2641600" y="4144434"/>
            <a:chExt cx="3454400" cy="270814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2730500" y="6489700"/>
              <a:ext cx="3365500" cy="36287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2641600" y="4144434"/>
              <a:ext cx="3454400" cy="270814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5" grpId="1" uiExpand="1" build="p" bldLvl="2"/>
      <p:bldP spid="15" grpId="2" build="allAtOnce"/>
      <p:bldP spid="15" grpId="3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4225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81140"/>
            <a:ext cx="5096256" cy="2575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7756" y="3487121"/>
            <a:ext cx="1803844" cy="341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~30% &amp; BO ~22%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&amp; BO ~15%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&gt;50% &amp; P &gt;30%)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5800" y="3487121"/>
            <a:ext cx="2870200" cy="2697779"/>
            <a:chOff x="3225800" y="3487121"/>
            <a:chExt cx="2870200" cy="269777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4081900"/>
              <a:ext cx="2781300" cy="2001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4081900"/>
              <a:ext cx="2273300" cy="210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22700" y="3487121"/>
              <a:ext cx="2273300" cy="5947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225800" y="3683000"/>
              <a:ext cx="2870200" cy="398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25800" y="3797300"/>
            <a:ext cx="2870200" cy="2679700"/>
            <a:chOff x="3225800" y="3797300"/>
            <a:chExt cx="2870200" cy="26797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822700" y="5588981"/>
              <a:ext cx="2273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822700" y="3797300"/>
              <a:ext cx="2273300" cy="179168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3225800" y="3924300"/>
              <a:ext cx="2870200" cy="1664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081900"/>
            <a:ext cx="4076700" cy="2522100"/>
            <a:chOff x="2019300" y="4081900"/>
            <a:chExt cx="4076700" cy="2522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6362700"/>
              <a:ext cx="3987800" cy="11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641600" y="6477000"/>
              <a:ext cx="34544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641600" y="4081900"/>
              <a:ext cx="34544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2019300" y="4081900"/>
              <a:ext cx="40767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04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Cropping (59303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11" name="Picture 10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200" y="1695960"/>
            <a:ext cx="2679700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 &amp; pumpkin) important, M 18% &amp; BO 29%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&gt;90%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</a:t>
            </a:r>
            <a:endParaRPr lang="en-ZA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30500" y="2743200"/>
            <a:ext cx="1473200" cy="4109374"/>
            <a:chOff x="2730500" y="2743200"/>
            <a:chExt cx="1473200" cy="410937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730500" y="2743200"/>
              <a:ext cx="7620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730500" y="2743200"/>
              <a:ext cx="14732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930400" y="3263900"/>
            <a:ext cx="2273300" cy="2921000"/>
            <a:chOff x="1625600" y="2959100"/>
            <a:chExt cx="2273300" cy="29210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625600" y="2959100"/>
              <a:ext cx="914400" cy="2921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425700" y="2959100"/>
              <a:ext cx="114300" cy="2819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540000" y="2959100"/>
              <a:ext cx="647700" cy="2819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40000" y="2959100"/>
              <a:ext cx="1358900" cy="2819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511300" y="4081900"/>
            <a:ext cx="1981200" cy="1760100"/>
            <a:chOff x="-1308100" y="3815200"/>
            <a:chExt cx="1981200" cy="176010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-1308100" y="3815200"/>
              <a:ext cx="508000" cy="176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1308100" y="3815200"/>
              <a:ext cx="1219200" cy="160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-1308100" y="3815200"/>
              <a:ext cx="1981200" cy="15070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7" grpId="1" build="p" bldLvl="2"/>
      <p:bldP spid="17" grpId="2" build="allAtOnce"/>
      <p:bldP spid="17" grpId="3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i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i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1900" y="1862058"/>
            <a:ext cx="3581401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</a:t>
            </a:r>
            <a:r>
              <a:rPr lang="en-US" dirty="0" smtClean="0"/>
              <a:t>—</a:t>
            </a:r>
            <a:r>
              <a:rPr lang="en-ZA" dirty="0"/>
              <a:t>crop (</a:t>
            </a:r>
            <a:r>
              <a:rPr lang="en-ZA" dirty="0" smtClean="0"/>
              <a:t>cotton &amp; sunflower) </a:t>
            </a:r>
            <a:r>
              <a:rPr lang="en-ZA" dirty="0" smtClean="0"/>
              <a:t>and livestock sales high for M (45%) &amp; BO (38%)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 (BO &amp; M)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(VP &amp; P)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(P)</a:t>
            </a:r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14700" y="2527300"/>
            <a:ext cx="3149600" cy="4178300"/>
            <a:chOff x="3314700" y="2527300"/>
            <a:chExt cx="3149600" cy="41783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2527300"/>
              <a:ext cx="3149600" cy="4178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911600" y="2527300"/>
              <a:ext cx="2552700" cy="3962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527300"/>
              <a:ext cx="2552700" cy="137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527300"/>
              <a:ext cx="3149600" cy="155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14700" y="3175001"/>
            <a:ext cx="3149600" cy="2666999"/>
            <a:chOff x="3314700" y="3175001"/>
            <a:chExt cx="3149600" cy="2666999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911600" y="3263900"/>
              <a:ext cx="25527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263900"/>
              <a:ext cx="3149600" cy="2578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911600" y="3175001"/>
              <a:ext cx="2552700" cy="888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3314700" y="3263900"/>
              <a:ext cx="3149600" cy="4191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3479800"/>
            <a:ext cx="4445000" cy="2489200"/>
            <a:chOff x="2019300" y="3479800"/>
            <a:chExt cx="4445000" cy="2489200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108200" y="3479800"/>
              <a:ext cx="43561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730500" y="3479800"/>
              <a:ext cx="3733800" cy="2362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641600" y="3479800"/>
              <a:ext cx="38227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019300" y="3479800"/>
              <a:ext cx="4445000" cy="508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019300" y="3797300"/>
            <a:ext cx="4445000" cy="2908300"/>
            <a:chOff x="2019300" y="3797300"/>
            <a:chExt cx="4445000" cy="2908300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730500" y="3797300"/>
              <a:ext cx="3733800" cy="269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2641600" y="3797300"/>
              <a:ext cx="38227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108200" y="3797300"/>
              <a:ext cx="4356100" cy="2908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2019300" y="3797300"/>
              <a:ext cx="44450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  <p:bldP spid="13" grpId="3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 &amp; BO ~28%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~10% &amp; BO ~19%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&gt;40% &amp; P &gt;30%)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25800" y="2552700"/>
            <a:ext cx="2870200" cy="3632200"/>
            <a:chOff x="3225800" y="2552700"/>
            <a:chExt cx="2870200" cy="36322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225800" y="2552700"/>
              <a:ext cx="28702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552700"/>
              <a:ext cx="22733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822700" y="2552700"/>
              <a:ext cx="2273300" cy="93442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225800" y="2552700"/>
              <a:ext cx="2870200" cy="124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225800" y="3149600"/>
            <a:ext cx="2870200" cy="3327400"/>
            <a:chOff x="3225800" y="3149600"/>
            <a:chExt cx="2870200" cy="33274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822700" y="3149600"/>
              <a:ext cx="2273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3149600"/>
              <a:ext cx="2781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822700" y="3149600"/>
              <a:ext cx="2273300" cy="64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225800" y="3149600"/>
              <a:ext cx="2870200" cy="7747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019300" y="3594100"/>
            <a:ext cx="4076700" cy="3009900"/>
            <a:chOff x="2019300" y="3594100"/>
            <a:chExt cx="4076700" cy="30099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108200" y="3594100"/>
              <a:ext cx="3987800" cy="276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641600" y="3594100"/>
              <a:ext cx="3454400" cy="3009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641600" y="3594100"/>
              <a:ext cx="34544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019300" y="3594100"/>
              <a:ext cx="40767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98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sp>
        <p:nvSpPr>
          <p:cNvPr id="13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6" cy="26273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gr maize, cabbage, beans, s.potatoes, gnuts, spinach) important to P, M &amp; BO (22%-37%)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&gt;70%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</a:t>
            </a:r>
            <a:endParaRPr lang="en-ZA" dirty="0"/>
          </a:p>
        </p:txBody>
      </p:sp>
      <p:grpSp>
        <p:nvGrpSpPr>
          <p:cNvPr id="20" name="Group 19"/>
          <p:cNvGrpSpPr/>
          <p:nvPr/>
        </p:nvGrpSpPr>
        <p:grpSpPr>
          <a:xfrm>
            <a:off x="2603500" y="2540000"/>
            <a:ext cx="1600200" cy="4312574"/>
            <a:chOff x="2603500" y="2540000"/>
            <a:chExt cx="1600200" cy="431257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603500" y="2540000"/>
              <a:ext cx="127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603500" y="2540000"/>
              <a:ext cx="889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603500" y="2540000"/>
              <a:ext cx="16002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30400" y="3810000"/>
            <a:ext cx="2273300" cy="2374900"/>
            <a:chOff x="1625600" y="3505200"/>
            <a:chExt cx="2273300" cy="23749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625600" y="3505200"/>
              <a:ext cx="914400" cy="2374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425700" y="3505200"/>
              <a:ext cx="1143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540000" y="3505200"/>
              <a:ext cx="6477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540000" y="3505200"/>
              <a:ext cx="13589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308100" y="4368800"/>
            <a:ext cx="2895600" cy="1371600"/>
            <a:chOff x="-1511300" y="4203700"/>
            <a:chExt cx="2895600" cy="137160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-1511300" y="4203700"/>
              <a:ext cx="711200" cy="1371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-1511300" y="4203700"/>
              <a:ext cx="1422400" cy="1295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-1511300" y="4203700"/>
              <a:ext cx="2184400" cy="11185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-1511300" y="4203700"/>
              <a:ext cx="2895600" cy="1016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9" grpId="1" build="p" bldLvl="2"/>
      <p:bldP spid="19" grpId="2" build="allAtOnce"/>
      <p:bldP spid="19" grpId="3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bol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bol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7056" y="1740115"/>
            <a:ext cx="3772344" cy="230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income: M ~20% &amp; BO ~11%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</a:t>
            </a:r>
            <a:r>
              <a:rPr lang="en-ZA" dirty="0"/>
              <a:t>: M ~60</a:t>
            </a:r>
            <a:r>
              <a:rPr lang="en-ZA" dirty="0" smtClean="0"/>
              <a:t>% &amp; BO </a:t>
            </a:r>
            <a:r>
              <a:rPr lang="en-ZA" dirty="0" smtClean="0"/>
              <a:t>~55%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Small business: 29% (BO)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(VP &amp; P)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(VP &amp; P)</a:t>
            </a:r>
            <a:endParaRPr lang="en-ZA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1600" y="2362200"/>
            <a:ext cx="3454400" cy="4406900"/>
            <a:chOff x="2641600" y="2362200"/>
            <a:chExt cx="3454400" cy="44069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2686050" y="2362200"/>
              <a:ext cx="340995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314700" y="2362200"/>
              <a:ext cx="2781300" cy="4343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911600" y="2362200"/>
              <a:ext cx="218440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911600" y="2362200"/>
              <a:ext cx="2184400" cy="1719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314700" y="2362200"/>
              <a:ext cx="2781300" cy="17822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641600" y="2362200"/>
              <a:ext cx="3454400" cy="18383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314700" y="2857500"/>
            <a:ext cx="2781300" cy="3352800"/>
            <a:chOff x="3314700" y="2857500"/>
            <a:chExt cx="2781300" cy="33528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2857500"/>
              <a:ext cx="2184400" cy="3352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314700" y="2857500"/>
              <a:ext cx="2781300" cy="298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911600" y="2857500"/>
              <a:ext cx="2184400" cy="3175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2857500"/>
              <a:ext cx="2781300" cy="100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911600" y="2857500"/>
            <a:ext cx="2184400" cy="2590800"/>
            <a:chOff x="3911600" y="2857500"/>
            <a:chExt cx="2184400" cy="25908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3911600" y="2857500"/>
              <a:ext cx="2184400" cy="22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3911600" y="3086100"/>
              <a:ext cx="2184400" cy="2362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019300" y="3365500"/>
            <a:ext cx="4076700" cy="2565400"/>
            <a:chOff x="2019300" y="3365500"/>
            <a:chExt cx="4076700" cy="2565400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2019300" y="3365500"/>
              <a:ext cx="4076700" cy="7789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641600" y="3365500"/>
              <a:ext cx="3454400" cy="716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171700" y="3365500"/>
              <a:ext cx="3924300" cy="2565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730500" y="3365500"/>
              <a:ext cx="3365500" cy="2349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657600"/>
            <a:ext cx="4076700" cy="3048000"/>
            <a:chOff x="2019300" y="3657600"/>
            <a:chExt cx="4076700" cy="3048000"/>
          </a:xfrm>
        </p:grpSpPr>
        <p:cxnSp>
          <p:nvCxnSpPr>
            <p:cNvPr id="65" name="Straight Arrow Connector 64"/>
            <p:cNvCxnSpPr/>
            <p:nvPr/>
          </p:nvCxnSpPr>
          <p:spPr>
            <a:xfrm flipH="1">
              <a:off x="2019300" y="3657600"/>
              <a:ext cx="4076700" cy="5429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2641600" y="3657600"/>
              <a:ext cx="3454400" cy="4868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2095500" y="3657600"/>
              <a:ext cx="4000500" cy="3048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730500" y="3657600"/>
              <a:ext cx="3365500" cy="2768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  <p:bldP spid="11" grpId="3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</a:t>
            </a:r>
            <a:r>
              <a:rPr lang="en-ZA" dirty="0" smtClean="0"/>
              <a:t>~24% </a:t>
            </a:r>
            <a:r>
              <a:rPr lang="en-ZA" dirty="0"/>
              <a:t>&amp; BO ~</a:t>
            </a:r>
            <a:r>
              <a:rPr lang="en-ZA" dirty="0" smtClean="0"/>
              <a:t>19%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Food, VP </a:t>
            </a:r>
            <a:r>
              <a:rPr lang="en-ZA" dirty="0" smtClean="0"/>
              <a:t>~50</a:t>
            </a:r>
            <a:r>
              <a:rPr lang="en-ZA" dirty="0"/>
              <a:t>% &amp; P </a:t>
            </a:r>
            <a:r>
              <a:rPr lang="en-ZA" dirty="0" smtClean="0"/>
              <a:t>~30%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VP, P &amp; M 17% to 22%; </a:t>
            </a:r>
            <a:r>
              <a:rPr lang="en-ZA" dirty="0" smtClean="0"/>
              <a:t>BO </a:t>
            </a:r>
            <a:r>
              <a:rPr lang="en-ZA" dirty="0"/>
              <a:t>~</a:t>
            </a:r>
            <a:r>
              <a:rPr lang="en-ZA" dirty="0" smtClean="0"/>
              <a:t>47%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25800" y="2451100"/>
            <a:ext cx="2870200" cy="4152900"/>
            <a:chOff x="3225800" y="2451100"/>
            <a:chExt cx="2870200" cy="415290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314700" y="2451100"/>
              <a:ext cx="2781300" cy="391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822700" y="2451100"/>
              <a:ext cx="2273300" cy="4152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225800" y="2451100"/>
              <a:ext cx="2870200" cy="1511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451100"/>
              <a:ext cx="2273300" cy="1346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93900" y="2997200"/>
            <a:ext cx="4102100" cy="3733800"/>
            <a:chOff x="1993900" y="2997200"/>
            <a:chExt cx="4102100" cy="37338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2641600" y="2997200"/>
              <a:ext cx="3454400" cy="3733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2108200" y="2997200"/>
              <a:ext cx="3987800" cy="3454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641600" y="2997200"/>
              <a:ext cx="34544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3900" y="2997200"/>
              <a:ext cx="41021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2108200" y="3149600"/>
            <a:ext cx="3987800" cy="2717800"/>
            <a:chOff x="2108200" y="3149600"/>
            <a:chExt cx="3987800" cy="27178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822700" y="3276600"/>
              <a:ext cx="22733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225800" y="3276600"/>
              <a:ext cx="28702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3276600"/>
              <a:ext cx="34544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108200" y="3276600"/>
              <a:ext cx="39878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3822700" y="3149600"/>
              <a:ext cx="22733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3225800" y="3276600"/>
              <a:ext cx="2870200" cy="520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47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9" grpId="1" build="p" bldLvl="2"/>
      <p:bldP spid="9" grpId="2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 (59101)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oc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53584" cy="27066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30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 &amp; gnuts) signifiant for BO only (~36%)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&gt;79%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</a:t>
            </a:r>
            <a:endParaRPr lang="en-ZA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30500" y="2476500"/>
            <a:ext cx="1473200" cy="4376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930400" y="2997200"/>
            <a:ext cx="2273300" cy="3187700"/>
            <a:chOff x="1625600" y="2692400"/>
            <a:chExt cx="2273300" cy="31877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625600" y="2692400"/>
              <a:ext cx="914400" cy="318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425700" y="2692400"/>
              <a:ext cx="114300" cy="3086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540000" y="2692400"/>
              <a:ext cx="647700" cy="3086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540000" y="2692400"/>
              <a:ext cx="1358900" cy="3086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460500" y="3822700"/>
            <a:ext cx="2032000" cy="2108200"/>
            <a:chOff x="-1358900" y="3556000"/>
            <a:chExt cx="2032000" cy="21082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-1358900" y="3556000"/>
              <a:ext cx="558800" cy="2108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-1358900" y="3556000"/>
              <a:ext cx="1270000" cy="1955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-1358900" y="3556000"/>
              <a:ext cx="2032000" cy="1866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558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  <p:bldP spid="14" grpId="3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39568"/>
          </a:xfrm>
          <a:prstGeom prst="rect">
            <a:avLst/>
          </a:prstGeom>
        </p:spPr>
      </p:pic>
      <p:pic>
        <p:nvPicPr>
          <p:cNvPr id="5" name="Picture 4" descr="zalo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77968" cy="26395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9801" y="1862058"/>
            <a:ext cx="1854199" cy="341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Formal employemnt </a:t>
            </a:r>
            <a:r>
              <a:rPr lang="en-ZA" dirty="0" smtClean="0"/>
              <a:t>(M ~52% &amp; BO ~90%</a:t>
            </a:r>
            <a:r>
              <a:rPr lang="en-ZA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Petty trading (P &amp; M, ~21%)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(VP &amp; P)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(P)</a:t>
            </a:r>
            <a:endParaRPr lang="en-ZA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14700" y="2654300"/>
            <a:ext cx="2857500" cy="3746500"/>
            <a:chOff x="3314700" y="2654300"/>
            <a:chExt cx="2857500" cy="37465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314700" y="2654300"/>
              <a:ext cx="2857500" cy="3746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654300"/>
              <a:ext cx="2260600" cy="3441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654300"/>
              <a:ext cx="2857500" cy="140318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911600" y="2654300"/>
              <a:ext cx="2260600" cy="825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41600" y="3644900"/>
            <a:ext cx="3530600" cy="2921000"/>
            <a:chOff x="2641600" y="3644900"/>
            <a:chExt cx="3530600" cy="29210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686050" y="3644900"/>
              <a:ext cx="3486150" cy="2921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314700" y="3644900"/>
              <a:ext cx="2857500" cy="2197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644900"/>
              <a:ext cx="2857500" cy="15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641600" y="3644900"/>
              <a:ext cx="3530600" cy="571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019300" y="4144434"/>
            <a:ext cx="4152900" cy="1849966"/>
            <a:chOff x="2019300" y="4144434"/>
            <a:chExt cx="4152900" cy="1849966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730500" y="4394200"/>
              <a:ext cx="3441700" cy="144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641600" y="4144434"/>
              <a:ext cx="3530600" cy="2497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108200" y="4394200"/>
              <a:ext cx="4064000" cy="1600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19300" y="4144434"/>
              <a:ext cx="4152900" cy="2497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019300" y="4252120"/>
            <a:ext cx="4152900" cy="2650330"/>
            <a:chOff x="2019300" y="4252120"/>
            <a:chExt cx="4152900" cy="2650330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686050" y="5057813"/>
              <a:ext cx="3486150" cy="179476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08200" y="5057813"/>
              <a:ext cx="4064000" cy="1844637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2730500" y="4252122"/>
              <a:ext cx="3441700" cy="80569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019300" y="4252120"/>
              <a:ext cx="4152900" cy="805693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30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p" bldLvl="2"/>
      <p:bldP spid="16" grpId="2" build="allAtOnce"/>
      <p:bldP spid="16" grpId="3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4644000"/>
            <a:ext cx="5071872" cy="263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1879200"/>
            <a:ext cx="5071872" cy="2639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0799" y="1928673"/>
            <a:ext cx="2046701" cy="39703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</a:t>
            </a:r>
            <a:r>
              <a:rPr lang="en-ZA" dirty="0" smtClean="0"/>
              <a:t>~24% </a:t>
            </a:r>
            <a:r>
              <a:rPr lang="en-ZA" dirty="0"/>
              <a:t>&amp; BO ~</a:t>
            </a:r>
            <a:r>
              <a:rPr lang="en-ZA" dirty="0" smtClean="0"/>
              <a:t>19%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Food, VP </a:t>
            </a:r>
            <a:r>
              <a:rPr lang="en-ZA" dirty="0" smtClean="0"/>
              <a:t>~50</a:t>
            </a:r>
            <a:r>
              <a:rPr lang="en-ZA" dirty="0"/>
              <a:t>% &amp; P </a:t>
            </a:r>
            <a:r>
              <a:rPr lang="en-ZA" dirty="0" smtClean="0"/>
              <a:t>~30%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VP, P &amp; M 17% to 22%; </a:t>
            </a:r>
            <a:r>
              <a:rPr lang="en-ZA" dirty="0" smtClean="0"/>
              <a:t>BO </a:t>
            </a:r>
            <a:r>
              <a:rPr lang="en-ZA" dirty="0"/>
              <a:t>~</a:t>
            </a:r>
            <a:r>
              <a:rPr lang="en-ZA" dirty="0" smtClean="0"/>
              <a:t>47%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25800" y="2857500"/>
            <a:ext cx="2781300" cy="3594100"/>
            <a:chOff x="3225800" y="2857500"/>
            <a:chExt cx="2781300" cy="35941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225800" y="2857500"/>
              <a:ext cx="2781300" cy="3505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822700" y="2857500"/>
              <a:ext cx="2184400" cy="35941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25800" y="2857500"/>
              <a:ext cx="2781300" cy="1104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822700" y="2857500"/>
              <a:ext cx="2184400" cy="838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993900" y="4114800"/>
            <a:ext cx="4013200" cy="2616200"/>
            <a:chOff x="1993900" y="4114800"/>
            <a:chExt cx="4013200" cy="26162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641600" y="4114800"/>
              <a:ext cx="3365500" cy="2616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108200" y="4114800"/>
              <a:ext cx="38989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4114800"/>
              <a:ext cx="33655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993900" y="4114800"/>
              <a:ext cx="40132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225800" y="2946400"/>
            <a:ext cx="2781300" cy="2667000"/>
            <a:chOff x="3225800" y="2946400"/>
            <a:chExt cx="2781300" cy="26670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3822700" y="5293768"/>
              <a:ext cx="21844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225800" y="5293768"/>
              <a:ext cx="27813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822700" y="2946400"/>
              <a:ext cx="2184400" cy="23473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3225800" y="3695700"/>
              <a:ext cx="2781300" cy="15980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6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hmi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mi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mi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50067561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4379456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Employ/</a:t>
                      </a:r>
                      <a:r>
                        <a:rPr lang="en-US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0" name="Table 2"/>
          <p:cNvGraphicFramePr/>
          <p:nvPr>
            <p:extLst>
              <p:ext uri="{D42A27DB-BD31-4B8C-83A1-F6EECF244321}">
                <p14:modId xmlns:p14="http://schemas.microsoft.com/office/powerpoint/2010/main" val="14508759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46098767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77845747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5544</TotalTime>
  <Words>927</Words>
  <Application>Microsoft Macintosh PowerPoint</Application>
  <PresentationFormat>Custom</PresentationFormat>
  <Paragraphs>188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233</cp:revision>
  <dcterms:created xsi:type="dcterms:W3CDTF">2015-03-25T10:04:04Z</dcterms:created>
  <dcterms:modified xsi:type="dcterms:W3CDTF">2017-02-21T11:36:52Z</dcterms:modified>
  <dc:language>en-ZA</dc:language>
</cp:coreProperties>
</file>